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embeddedFontLst>
    <p:embeddedFont>
      <p:font typeface="Helvetica Neue"/>
      <p:regular r:id="rId6"/>
      <p:bold r:id="rId7"/>
      <p:italic r:id="rId8"/>
      <p:boldItalic r:id="rId9"/>
    </p:embeddedFont>
    <p:embeddedFont>
      <p:font typeface="Bree Serif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onFBYKuto29S4fg2f+KHk67lJ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BreeSerif-regular.fntdata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2241550" y="685800"/>
            <a:ext cx="237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hyperlink" Target="mailto:president@clta-wa.org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hyperlink" Target="https://rb.gy/vkno4f" TargetMode="External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D3C4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6312123">
            <a:off x="3260532" y="-5155836"/>
            <a:ext cx="5028149" cy="14046557"/>
          </a:xfrm>
          <a:prstGeom prst="rtTriangle">
            <a:avLst/>
          </a:prstGeom>
          <a:solidFill>
            <a:srgbClr val="E8E8E8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3003138" y="1170300"/>
            <a:ext cx="38193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173"/>
              </a:buClr>
              <a:buSzPts val="4050"/>
              <a:buFont typeface="Libre Franklin Medium"/>
              <a:buNone/>
            </a:pPr>
            <a:r>
              <a:rPr lang="en-US" sz="3050">
                <a:solidFill>
                  <a:srgbClr val="757173"/>
                </a:solidFill>
                <a:latin typeface="Bree Serif"/>
                <a:ea typeface="Bree Serif"/>
                <a:cs typeface="Bree Serif"/>
                <a:sym typeface="Bree Serif"/>
              </a:rPr>
              <a:t>In-Person Workshop</a:t>
            </a:r>
            <a:endParaRPr sz="3050">
              <a:solidFill>
                <a:srgbClr val="D58D65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226" y="94628"/>
            <a:ext cx="857249" cy="857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华州中文教师学会"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5475" y="490699"/>
            <a:ext cx="5093338" cy="7162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927034" y="108018"/>
            <a:ext cx="616100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Chinese Language Teachers Association - Washington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403050" y="1184500"/>
            <a:ext cx="33432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D58D65"/>
              </a:buClr>
              <a:buSzPts val="3150"/>
              <a:buFont typeface="Libre Franklin Medium"/>
              <a:buNone/>
            </a:pPr>
            <a:r>
              <a:rPr i="0" lang="en-US" sz="3750" u="none" cap="none" strike="noStrike">
                <a:solidFill>
                  <a:srgbClr val="D58D65"/>
                </a:solidFill>
                <a:latin typeface="Bree Serif"/>
                <a:ea typeface="Bree Serif"/>
                <a:cs typeface="Bree Serif"/>
                <a:sym typeface="Bree Serif"/>
              </a:rPr>
              <a:t>Spring 2022</a:t>
            </a:r>
            <a:endParaRPr i="0" sz="1580" u="none" cap="none" strike="noStrike">
              <a:solidFill>
                <a:srgbClr val="00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91996" y="2088354"/>
            <a:ext cx="6216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Bree Serif"/>
                <a:ea typeface="Bree Serif"/>
                <a:cs typeface="Bree Serif"/>
                <a:sym typeface="Bree Serif"/>
              </a:rPr>
              <a:t>Teaching Through the Lens of IB</a:t>
            </a:r>
            <a:endParaRPr b="1"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129150" y="2639898"/>
            <a:ext cx="6729000" cy="3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SATURDAY,  May 21 | 9 - 1 pm PST</a:t>
            </a:r>
            <a:br>
              <a:rPr lang="en-US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</a:br>
            <a:endParaRPr>
              <a:solidFill>
                <a:srgbClr val="666666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PRESENTER</a:t>
            </a:r>
            <a:r>
              <a:rPr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Eveline Wathen</a:t>
            </a:r>
            <a:endParaRPr b="1">
              <a:solidFill>
                <a:srgbClr val="833C0B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500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- Chinese teacher at Liberty Bell Jr./Sr. High School in Winthrop, Washington</a:t>
            </a:r>
            <a:endParaRPr sz="1500">
              <a:solidFill>
                <a:srgbClr val="833C0B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lang="en-US" sz="1500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-Board member of CLTA-WA.</a:t>
            </a:r>
            <a:endParaRPr sz="1500"/>
          </a:p>
          <a:p>
            <a:pPr indent="0" lvl="0" marL="0" marR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Luna Yu</a:t>
            </a:r>
            <a:endParaRPr b="1">
              <a:solidFill>
                <a:srgbClr val="833C0B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500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- Mandarin teacher at Annie Wright Schools in Tacoma, WA. </a:t>
            </a:r>
            <a:endParaRPr sz="1500">
              <a:solidFill>
                <a:srgbClr val="833C0B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solidFill>
                <a:srgbClr val="833C0B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VENUE</a:t>
            </a:r>
            <a:r>
              <a:rPr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  : Westside School | 10404 34th Ave SW, Seattle, WA 98146 </a:t>
            </a:r>
            <a:br>
              <a:rPr lang="en-US"/>
            </a:br>
            <a:endParaRPr b="1">
              <a:solidFill>
                <a:srgbClr val="833C0B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solidFill>
                <a:srgbClr val="833C0B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Cost</a:t>
            </a:r>
            <a:r>
              <a:rPr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: Free for CLTA-WA members.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            $20 for non-members </a:t>
            </a:r>
            <a:r>
              <a:rPr lang="en-US" sz="1600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(CLTA-WA annual membership fee: $30)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/>
          <p:nvPr/>
        </p:nvSpPr>
        <p:spPr>
          <a:xfrm rot="-5400000">
            <a:off x="4017355" y="9417460"/>
            <a:ext cx="5967300" cy="9828000"/>
          </a:xfrm>
          <a:prstGeom prst="rtTriangle">
            <a:avLst/>
          </a:prstGeom>
          <a:solidFill>
            <a:srgbClr val="E8E8E8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1779" y="9281750"/>
            <a:ext cx="700847" cy="58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 flipH="1" rot="-5079300">
            <a:off x="2123736" y="607113"/>
            <a:ext cx="2025708" cy="12823082"/>
          </a:xfrm>
          <a:prstGeom prst="rtTriangle">
            <a:avLst/>
          </a:prstGeom>
          <a:solidFill>
            <a:srgbClr val="E8E8E8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056934" y="7770509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br>
              <a:rPr b="0" i="0" lang="en-US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70925" y="9281750"/>
            <a:ext cx="700847" cy="58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698425" y="6022100"/>
            <a:ext cx="494130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b="1" i="0" lang="en-US" sz="2881" cap="none" strike="noStrike">
                <a:solidFill>
                  <a:srgbClr val="C00000"/>
                </a:solidFill>
                <a:latin typeface="Bree Serif"/>
                <a:ea typeface="Bree Serif"/>
                <a:cs typeface="Bree Serif"/>
                <a:sym typeface="Bree Serif"/>
              </a:rPr>
              <a:t>4 FREE clock hours</a:t>
            </a:r>
            <a:endParaRPr sz="2481"/>
          </a:p>
          <a:p>
            <a:pPr indent="0" lvl="0" marL="0" marR="0" rtl="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b="0" i="0" lang="en-US" sz="1475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For CLTA-WA members and WAFLT members</a:t>
            </a:r>
            <a:endParaRPr b="0" i="0" sz="1475" u="none" cap="none" strike="noStrike">
              <a:solidFill>
                <a:srgbClr val="666666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C00000"/>
                </a:solidFill>
                <a:latin typeface="Bree Serif"/>
                <a:ea typeface="Bree Serif"/>
                <a:cs typeface="Bree Serif"/>
                <a:sym typeface="Bree Serif"/>
              </a:rPr>
              <a:t>Please sign up here: </a:t>
            </a:r>
            <a:r>
              <a:rPr lang="en-US" sz="2100" u="sng">
                <a:solidFill>
                  <a:srgbClr val="C00000"/>
                </a:solidFill>
                <a:latin typeface="Bree Serif"/>
                <a:ea typeface="Bree Serif"/>
                <a:cs typeface="Bree Serif"/>
                <a:sym typeface="Bree Serif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https://rb.gy/vkno4f</a:t>
            </a:r>
            <a:r>
              <a:rPr lang="en-US" sz="2100">
                <a:solidFill>
                  <a:srgbClr val="C00000"/>
                </a:solidFill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b="0" i="0" lang="en-US" sz="1800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 </a:t>
            </a:r>
            <a:endParaRPr b="0" i="0" sz="1400" u="none" cap="none" strike="noStrike">
              <a:solidFill>
                <a:srgbClr val="666666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descr="modal-img" id="98" name="Google Shape;9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639725" y="6134350"/>
            <a:ext cx="1145100" cy="11451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29975" y="7248550"/>
            <a:ext cx="6216900" cy="24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b="1" i="0" lang="en-US" sz="2035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Notes:   </a:t>
            </a:r>
            <a:endParaRPr b="1" sz="1635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58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1.</a:t>
            </a:r>
            <a:r>
              <a:rPr b="0" i="0" lang="en-US" sz="2058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The West Seattle High-Rise Bridge has been closed due to the repairing.</a:t>
            </a:r>
            <a:endParaRPr sz="1658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58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2.</a:t>
            </a:r>
            <a:r>
              <a:rPr b="0" i="0" lang="en-US" sz="2058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Free parking on Westside School campus.</a:t>
            </a:r>
            <a:endParaRPr sz="1658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58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3.</a:t>
            </a:r>
            <a:r>
              <a:rPr b="0" i="0" lang="en-US" sz="2058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Refreshments and beverages will be provided. </a:t>
            </a:r>
            <a:endParaRPr sz="1658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58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4.</a:t>
            </a:r>
            <a:r>
              <a:rPr b="0" i="0" lang="en-US" sz="2058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Please bring your own lunch.</a:t>
            </a:r>
            <a:endParaRPr b="0" i="0" sz="2058" u="none" cap="none" strike="noStrike">
              <a:solidFill>
                <a:srgbClr val="666666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58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5.</a:t>
            </a:r>
            <a:r>
              <a:rPr b="0" i="0" lang="en-US" sz="2058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Contact </a:t>
            </a:r>
            <a:r>
              <a:rPr b="0" i="0" lang="en-US" sz="2058" u="sng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president@clta-wa.org</a:t>
            </a:r>
            <a:r>
              <a:rPr b="0" i="0" lang="en-US" sz="2058" u="none" cap="none" strike="noStrike">
                <a:solidFill>
                  <a:srgbClr val="666666"/>
                </a:solidFill>
                <a:latin typeface="Bree Serif"/>
                <a:ea typeface="Bree Serif"/>
                <a:cs typeface="Bree Serif"/>
                <a:sym typeface="Bree Serif"/>
              </a:rPr>
              <a:t> for more info.</a:t>
            </a:r>
            <a:endParaRPr b="0" i="0" sz="1658" u="none" cap="none" strike="noStrike">
              <a:solidFill>
                <a:srgbClr val="666666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None/>
            </a:pPr>
            <a:r>
              <a:rPr b="1" i="0" lang="en-US" sz="2100" u="none" cap="none" strike="noStrike">
                <a:solidFill>
                  <a:srgbClr val="833C0B"/>
                </a:solidFill>
                <a:latin typeface="Bree Serif"/>
                <a:ea typeface="Bree Serif"/>
                <a:cs typeface="Bree Serif"/>
                <a:sym typeface="Bree Serif"/>
              </a:rPr>
              <a:t>                                                                       Co-sponsors:                     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2020-07-05T21:45:56Z</dcterms:created>
  <dc:creator>Sun, Xi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0x01010046E01BD29E4B1F46A168F214F36F172C</vt:lpwstr>
  </property>
</Properties>
</file>